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1" r:id="rId5"/>
    <p:sldId id="262" r:id="rId6"/>
    <p:sldId id="357" r:id="rId7"/>
    <p:sldId id="358" r:id="rId8"/>
    <p:sldId id="359" r:id="rId9"/>
    <p:sldId id="263" r:id="rId10"/>
    <p:sldId id="276" r:id="rId11"/>
    <p:sldId id="361" r:id="rId12"/>
    <p:sldId id="369" r:id="rId13"/>
    <p:sldId id="360" r:id="rId14"/>
    <p:sldId id="366" r:id="rId15"/>
    <p:sldId id="363" r:id="rId16"/>
    <p:sldId id="364" r:id="rId17"/>
    <p:sldId id="370" r:id="rId18"/>
    <p:sldId id="365" r:id="rId19"/>
    <p:sldId id="367" r:id="rId20"/>
    <p:sldId id="368" r:id="rId21"/>
    <p:sldId id="264" r:id="rId22"/>
    <p:sldId id="266" r:id="rId23"/>
    <p:sldId id="272" r:id="rId24"/>
    <p:sldId id="355" r:id="rId25"/>
    <p:sldId id="356" r:id="rId26"/>
    <p:sldId id="362" r:id="rId27"/>
    <p:sldId id="267" r:id="rId28"/>
    <p:sldId id="274" r:id="rId29"/>
    <p:sldId id="273" r:id="rId30"/>
    <p:sldId id="270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/>
    <p:restoredTop sz="86501"/>
  </p:normalViewPr>
  <p:slideViewPr>
    <p:cSldViewPr snapToGrid="0" snapToObjects="1">
      <p:cViewPr varScale="1">
        <p:scale>
          <a:sx n="128" d="100"/>
          <a:sy n="128" d="100"/>
        </p:scale>
        <p:origin x="10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#rclone" TargetMode="External"/><Relationship Id="rId2" Type="http://schemas.openxmlformats.org/officeDocument/2006/relationships/hyperlink" Target="https://rclone.org/#provider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layla.freeborn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k.cyberinfrastructure.org/c/rmacc/6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uo.colorado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543794"/>
          </a:xfrm>
          <a:effectLst/>
        </p:spPr>
        <p:txBody>
          <a:bodyPr>
            <a:normAutofit fontScale="90000"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Love the Way Your Data Move </a:t>
            </a:r>
            <a:b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</a:br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(Data Transfers)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in your RC home directory.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/home/$USER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/home – 2GB</a:t>
            </a:r>
          </a:p>
          <a:p>
            <a:pPr lvl="1"/>
            <a:r>
              <a:rPr lang="en-US" dirty="0"/>
              <a:t>/projects – 250GB</a:t>
            </a:r>
          </a:p>
          <a:p>
            <a:pPr lvl="1"/>
            <a:r>
              <a:rPr lang="en-US" dirty="0"/>
              <a:t>/scratch/alpine – 10TB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/pl/active or /pl/archive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/home and /projects</a:t>
            </a:r>
          </a:p>
          <a:p>
            <a:r>
              <a:rPr lang="en-US" dirty="0"/>
              <a:t>/scratch/alpine- files are deleted 90 days after creation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Data transfers on Alpine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Data transfers to Alpine can be performed on login* or Alpine nodes.</a:t>
            </a:r>
          </a:p>
          <a:p>
            <a:r>
              <a:rPr lang="en-US" dirty="0">
                <a:latin typeface="Helvetica"/>
                <a:cs typeface="Helvetica"/>
              </a:rPr>
              <a:t>Transfers are handled the same way as on Summit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Shared Directories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Accessible in normal locations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Scratch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Fastest storage access for Alpine compute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Parallel Filesystem (GPFS)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Directory: /scratch/alpine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*within reason!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In addition to the usual RC login points, we provide data transfer nodes (DTNs) for faster transfers.</a:t>
            </a:r>
          </a:p>
          <a:p>
            <a:r>
              <a:rPr lang="en-US" dirty="0">
                <a:latin typeface="Helvetica"/>
                <a:cs typeface="Helvetica"/>
              </a:rPr>
              <a:t>The upcoming commands can utilize these nodes IF you are on CU's VPN.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324303" y="3906335"/>
            <a:ext cx="896865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10515600" cy="45067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SCP / </a:t>
            </a:r>
            <a:r>
              <a:rPr lang="en-US" i="1" dirty="0">
                <a:latin typeface="Helvetica"/>
                <a:cs typeface="Helvetica"/>
              </a:rPr>
              <a:t>Secure Copy</a:t>
            </a:r>
            <a:endParaRPr lang="en-US" i="1" dirty="0">
              <a:cs typeface="Helvetica"/>
            </a:endParaRPr>
          </a:p>
          <a:p>
            <a:pPr lvl="1"/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 dirty="0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 dirty="0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Useful with small or quick file transfers</a:t>
            </a:r>
          </a:p>
          <a:p>
            <a:r>
              <a:rPr lang="en-US" dirty="0">
                <a:latin typeface="Helvetica"/>
                <a:cs typeface="Helvetica"/>
              </a:rPr>
              <a:t>SFTP / </a:t>
            </a:r>
            <a:r>
              <a:rPr lang="en-US" i="1" dirty="0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 dirty="0">
                <a:latin typeface="Helvetica"/>
                <a:cs typeface="Helvetica"/>
              </a:rPr>
              <a:t> is a similarly simple protocol that loads a user into a sftp prompt with both local and remote file systems accessible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Useful for multiple/repetitive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15614" y="2518441"/>
            <a:ext cx="1175056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sz="20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sz="20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 </a:t>
            </a:r>
            <a:r>
              <a:rPr lang="en-US" sz="2000" i="1" dirty="0">
                <a:solidFill>
                  <a:srgbClr val="3D7B7B"/>
                </a:solidFill>
                <a:effectLst/>
              </a:rPr>
              <a:t># using a login node</a:t>
            </a:r>
            <a:endParaRPr lang="en-US" sz="20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:&lt;path-to-file&gt;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&lt;target-path&gt;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2000" i="1" dirty="0">
                <a:solidFill>
                  <a:srgbClr val="3D7B7B"/>
                </a:solidFill>
                <a:effectLst/>
              </a:rPr>
              <a:t># using DTN 									while on campus network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15614" y="4926926"/>
            <a:ext cx="11750566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r>
              <a:rPr lang="en-US" sz="2000" dirty="0">
                <a:solidFill>
                  <a:srgbClr val="BBBBBB"/>
                </a:solidFill>
                <a:effectLst/>
              </a:rPr>
              <a:t> </a:t>
            </a:r>
            <a:r>
              <a:rPr lang="en-US" sz="2000" i="1" dirty="0">
                <a:solidFill>
                  <a:srgbClr val="3D7B7B"/>
                </a:solidFill>
                <a:effectLst/>
              </a:rPr>
              <a:t># using a login node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3D7B7B"/>
                </a:solidFill>
                <a:effectLst/>
              </a:rPr>
              <a:t># using DTN while on campus network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 dirty="0">
                <a:latin typeface="Helvetica"/>
                <a:cs typeface="Helvetica"/>
              </a:rPr>
              <a:t> is a popular Linux utility for updating changed files to a remote filesystem.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>
              <a:cs typeface="Helvetica"/>
            </a:endParaRPr>
          </a:p>
          <a:p>
            <a:pPr lvl="1"/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is a command line program to manage files on cloud storage. It is a feature rich alternative to cloud vendors’ web storage interfaces.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2"/>
              </a:rPr>
              <a:t>Over 40 cloud storage products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support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including S3 object stores, business &amp; consumer file storage services, as well as standard transfer protocols.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has powerful cloud equivalents to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unix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commands rsync, cp, mv, mount, ls,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ncdu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tree, rm, and cat.</a:t>
            </a: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3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3175001" y="3707134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7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Contact RC to get this set up!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and conducting small file transfers without interacting with a command line.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Data Transfers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Layla Freeborn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</a:t>
            </a:r>
            <a:r>
              <a:rPr lang="en-US" i="1" dirty="0">
                <a:latin typeface="Helvetica"/>
                <a:cs typeface="Helvetica"/>
                <a:hlinkClick r:id="rId2"/>
              </a:rPr>
              <a:t>layla.freeborn@colorado.edu</a:t>
            </a:r>
            <a:endParaRPr lang="en-US" i="1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upon request.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files that you own with other RC users, contact RC with a list of users you would wish to allow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Off-premise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4A498-0318-16F4-A977-35CB3557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58077-9F1A-5706-3E71-271FB0EF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9D7A-785F-7533-9B27-809BF3C5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.</a:t>
            </a:r>
            <a:r>
              <a:rPr lang="en-US" dirty="0" err="1">
                <a:latin typeface="Helvetica"/>
                <a:cs typeface="Helvetica"/>
              </a:rPr>
              <a:t>cstats</a:t>
            </a:r>
            <a:r>
              <a:rPr lang="en-US" dirty="0">
                <a:latin typeface="Helvetica"/>
                <a:cs typeface="Helvetica"/>
              </a:rPr>
              <a:t>-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usage statistics file for an allocation </a:t>
            </a:r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cat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/pl/active/&lt;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allocation_name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&gt;/.</a:t>
            </a:r>
            <a:r>
              <a:rPr lang="en-US" sz="200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cat /pl/active/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rcops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cstats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1600" dirty="0">
                <a:latin typeface="Helvetica"/>
                <a:cs typeface="Helvetica"/>
              </a:rPr>
              <a:t>Note: Confidential Data is unsupported and </a:t>
            </a:r>
            <a:r>
              <a:rPr lang="en-US" sz="1600" i="1" dirty="0">
                <a:latin typeface="Helvetica"/>
                <a:cs typeface="Helvetica"/>
              </a:rPr>
              <a:t>should not be stored on </a:t>
            </a:r>
            <a:r>
              <a:rPr lang="en-US" sz="1600" i="1" dirty="0" err="1">
                <a:latin typeface="Helvetica"/>
                <a:cs typeface="Helvetica"/>
              </a:rPr>
              <a:t>Petalibrary</a:t>
            </a:r>
            <a:r>
              <a:rPr lang="en-US" sz="1600" dirty="0">
                <a:latin typeface="Helvetica"/>
                <a:cs typeface="Helvetica"/>
              </a:rPr>
              <a:t>!</a:t>
            </a:r>
            <a:endParaRPr lang="en-US" sz="1600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solidFill>
                  <a:srgbClr val="000000"/>
                </a:solidFill>
                <a:latin typeface="Helvetica"/>
                <a:cs typeface="Helvetica"/>
              </a:rPr>
              <a:t>Check the </a:t>
            </a:r>
            <a:r>
              <a:rPr lang="en-US" sz="2800" spc="-50" dirty="0" err="1">
                <a:solidFill>
                  <a:srgbClr val="000000"/>
                </a:solidFill>
                <a:latin typeface="Helvetica"/>
                <a:cs typeface="Helvetica"/>
              </a:rPr>
              <a:t>RMACCForum</a:t>
            </a:r>
            <a:r>
              <a:rPr lang="en-US" sz="2800" spc="-50" dirty="0">
                <a:solidFill>
                  <a:srgbClr val="000000"/>
                </a:solidFill>
                <a:latin typeface="Helvetica"/>
                <a:cs typeface="Helvetica"/>
              </a:rPr>
              <a:t>:  	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https://ask.cyberinfrastructure.org/c/rmacc/65</a:t>
            </a:r>
            <a:endParaRPr lang="en-US" spc="-50" dirty="0">
              <a:solidFill>
                <a:srgbClr val="000000"/>
              </a:solidFill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Open OnDemand</a:t>
            </a: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Alpine 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need to enroll in Duo 2-factor authentication</a:t>
            </a:r>
          </a:p>
          <a:p>
            <a:pPr lvl="1"/>
            <a:r>
              <a:rPr lang="en-US" dirty="0"/>
              <a:t>You can enroll, re-enroll, change devices, and manage your Duo account by visiting the CU Duo self-service portal at </a:t>
            </a:r>
            <a:r>
              <a:rPr lang="en-US" dirty="0">
                <a:hlinkClick r:id="rId2"/>
              </a:rPr>
              <a:t>https://duo.colorado.edu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28AA5CB-F89D-0A01-FD28-88FED313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328" y="3350502"/>
            <a:ext cx="4415378" cy="27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/>
              <a:t>Open OnDemand</a:t>
            </a:r>
          </a:p>
          <a:p>
            <a:pPr lvl="1"/>
            <a:r>
              <a:rPr lang="en-US" dirty="0"/>
              <a:t>Globus (if just managing files!)</a:t>
            </a:r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10044</TotalTime>
  <Words>1788</Words>
  <Application>Microsoft Macintosh PowerPoint</Application>
  <PresentationFormat>Widescreen</PresentationFormat>
  <Paragraphs>324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 Black</vt:lpstr>
      <vt:lpstr>Calibri</vt:lpstr>
      <vt:lpstr>Consolas</vt:lpstr>
      <vt:lpstr>Helvetica</vt:lpstr>
      <vt:lpstr>Helvetica Light</vt:lpstr>
      <vt:lpstr>Lato</vt:lpstr>
      <vt:lpstr>SFMono-Regular</vt:lpstr>
      <vt:lpstr>Slack-Lato</vt:lpstr>
      <vt:lpstr>Wingdings</vt:lpstr>
      <vt:lpstr>Office Theme</vt:lpstr>
      <vt:lpstr>Love the Way Your Data Move  (Data Transfers) </vt:lpstr>
      <vt:lpstr>Data Transfers</vt:lpstr>
      <vt:lpstr>RMACC Cyber Infrastructure Portal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Data transfers on Alpine</vt:lpstr>
      <vt:lpstr>RC Filesystem Map</vt:lpstr>
      <vt:lpstr>RC Data transfer nodes</vt:lpstr>
      <vt:lpstr>Command line options (1)</vt:lpstr>
      <vt:lpstr>Command line options (2)</vt:lpstr>
      <vt:lpstr>Command line options (3)</vt:lpstr>
      <vt:lpstr>Command line options (4)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Layla Freeborn</cp:lastModifiedBy>
  <cp:revision>617</cp:revision>
  <dcterms:created xsi:type="dcterms:W3CDTF">2019-04-12T06:07:02Z</dcterms:created>
  <dcterms:modified xsi:type="dcterms:W3CDTF">2023-02-16T15:33:53Z</dcterms:modified>
</cp:coreProperties>
</file>